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3" r:id="rId3"/>
    <p:sldId id="276" r:id="rId4"/>
    <p:sldId id="277" r:id="rId5"/>
    <p:sldId id="278" r:id="rId6"/>
    <p:sldId id="279" r:id="rId7"/>
    <p:sldId id="291" r:id="rId8"/>
    <p:sldId id="292" r:id="rId9"/>
    <p:sldId id="280" r:id="rId10"/>
    <p:sldId id="282" r:id="rId11"/>
    <p:sldId id="285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3" r:id="rId20"/>
    <p:sldId id="294" r:id="rId21"/>
    <p:sldId id="296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009999"/>
    <a:srgbClr val="040119"/>
    <a:srgbClr val="3ED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8" autoAdjust="0"/>
    <p:restoredTop sz="94648" autoAdjust="0"/>
  </p:normalViewPr>
  <p:slideViewPr>
    <p:cSldViewPr snapToGrid="0">
      <p:cViewPr varScale="1">
        <p:scale>
          <a:sx n="62" d="100"/>
          <a:sy n="62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G:\Instructor\&#3585;&#3634;&#3619;&#3623;&#3636;&#3648;&#3588;&#3619;&#3634;&#3632;&#3627;&#3660;&#3586;&#3657;&#3629;&#3617;&#3641;&#3621;\sample-for-waterfall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Waterfall!$A$2:$A$14</cx:f>
        <cx:lvl ptCount="13">
          <cx:pt idx="0">Start</cx:pt>
          <cx:pt idx="1">Jan</cx:pt>
          <cx:pt idx="2">Feb</cx:pt>
          <cx:pt idx="3">Mar</cx:pt>
          <cx:pt idx="4">Apr</cx:pt>
          <cx:pt idx="5">May</cx:pt>
          <cx:pt idx="6">Jun</cx:pt>
          <cx:pt idx="7">Jul</cx:pt>
          <cx:pt idx="8">Aug</cx:pt>
          <cx:pt idx="9">Sep</cx:pt>
          <cx:pt idx="10">Oct</cx:pt>
          <cx:pt idx="11">Nov</cx:pt>
          <cx:pt idx="12">Dec</cx:pt>
        </cx:lvl>
      </cx:strDim>
      <cx:numDim type="val">
        <cx:f>Waterfall!$B$2:$B$14</cx:f>
        <cx:lvl ptCount="13" formatCode="General">
          <cx:pt idx="0">5000</cx:pt>
          <cx:pt idx="1">1820</cx:pt>
          <cx:pt idx="2">-1230</cx:pt>
          <cx:pt idx="3">-1050</cx:pt>
          <cx:pt idx="4">1980</cx:pt>
          <cx:pt idx="5">-945</cx:pt>
          <cx:pt idx="6">-1254</cx:pt>
          <cx:pt idx="7">1532</cx:pt>
          <cx:pt idx="8">1420</cx:pt>
          <cx:pt idx="9">1102</cx:pt>
          <cx:pt idx="10">920</cx:pt>
          <cx:pt idx="11">-1450</cx:pt>
          <cx:pt idx="12">1439</cx:pt>
        </cx:lvl>
      </cx:numDim>
    </cx:data>
  </cx:chartData>
  <cx:chart>
    <cx:title pos="t" align="ctr" overlay="0">
      <cx:tx>
        <cx:txData>
          <cx:v>Water Fall Chart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Water Fall Chart</a:t>
          </a:r>
        </a:p>
      </cx:txPr>
    </cx:title>
    <cx:plotArea>
      <cx:plotAreaRegion>
        <cx:series layoutId="waterfall" uniqueId="{E37AD33A-586E-462B-A428-315C9F14C191}">
          <cx:tx>
            <cx:txData>
              <cx:f>Waterfall!$B$1</cx:f>
              <cx:v>Sales Flow</cx:v>
            </cx:txData>
          </cx:tx>
          <cx:dataLabels>
            <cx:visibility seriesName="0" categoryName="0" value="1"/>
          </cx:dataLabels>
          <cx:dataId val="0"/>
          <cx:layoutPr>
            <cx:visibility connectorLines="0"/>
            <cx:subtotals/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lt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60000"/>
        </a:schemeClr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2857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25400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2857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682" y="1188698"/>
            <a:ext cx="9179706" cy="2745954"/>
          </a:xfrm>
        </p:spPr>
        <p:txBody>
          <a:bodyPr>
            <a:normAutofit fontScale="90000"/>
          </a:bodyPr>
          <a:lstStyle/>
          <a:p>
            <a:pPr algn="l"/>
            <a:r>
              <a:rPr lang="th-TH" sz="8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4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การสร้างวัตถุ (</a:t>
            </a:r>
            <a: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Object)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และแผนภูมิ (</a:t>
            </a:r>
            <a: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Chart)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ในการนำเสนอข้อมูล</a:t>
            </a:r>
            <a:b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ศาสตร</a:t>
            </a: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บัณฑิต สาขาวิชาวิทยาการคอมพิวเตอร์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lang="es-ES" altLang="th-TH" sz="28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6" name="Picture 2" descr="การเลือกรูปแบบ Visualization ให้เหมาะสมกับข้อมูล | 9Expert Training">
            <a:extLst>
              <a:ext uri="{FF2B5EF4-FFF2-40B4-BE49-F238E27FC236}">
                <a16:creationId xmlns:a16="http://schemas.microsoft.com/office/drawing/2014/main" id="{22B9FE22-AA1D-4B85-9D95-65963307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07" y="3521028"/>
            <a:ext cx="5637809" cy="26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FC3E4-9569-11DC-E6BD-802955F79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61F45614-63D5-4C06-B76D-AC518F3B7D97}"/>
              </a:ext>
            </a:extLst>
          </p:cNvPr>
          <p:cNvSpPr txBox="1">
            <a:spLocks/>
          </p:cNvSpPr>
          <p:nvPr/>
        </p:nvSpPr>
        <p:spPr>
          <a:xfrm>
            <a:off x="708213" y="1045088"/>
            <a:ext cx="3836894" cy="215531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 algn="thaiDist">
              <a:buClr>
                <a:srgbClr val="B13F9A"/>
              </a:buClr>
              <a:buNone/>
            </a:pPr>
            <a:r>
              <a:rPr lang="th-TH" sz="24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en-US" sz="24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All Charts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จะมีกราฟให้เลือกมากมาย ทั้ง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Column, Line, Pie, Bar, Area, Scatter, Map, Stock, Surface, Radar, </a:t>
            </a:r>
            <a:r>
              <a:rPr lang="en-US" sz="24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Treemap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, </a:t>
            </a:r>
            <a:r>
              <a:rPr lang="en-US" sz="24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Sunburst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, Histogram, Box &amp; Whisker, </a:t>
            </a:r>
            <a:r>
              <a:rPr lang="en-US" sz="24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Waterfal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, Funnel, </a:t>
            </a:r>
            <a:r>
              <a:rPr lang="en-US" sz="24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Combo Chart</a:t>
            </a:r>
            <a:endParaRPr kumimoji="0" lang="th-TH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122" name="Picture 2" descr="ป้าย All Charts ใช้สำหรับเลือกกราฟเอง โดย Excel จะมีกราฟให้เราเลือกค่อนข้างมาก ซึ่งใน Excel เวอร์ชั่นใหม่กว่าก็จะมีกราฟ ให้เลือกมากขึ้นเรื่อยๆ ">
            <a:extLst>
              <a:ext uri="{FF2B5EF4-FFF2-40B4-BE49-F238E27FC236}">
                <a16:creationId xmlns:a16="http://schemas.microsoft.com/office/drawing/2014/main" id="{EDA70EFB-1B22-4924-8FBA-7ACBD31D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74" y="1152256"/>
            <a:ext cx="5641041" cy="52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4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5FF95-AA05-4F32-067D-3BAE129DB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AF2C15CF-B6E3-697E-76A9-A5F2D9B2B726}"/>
              </a:ext>
            </a:extLst>
          </p:cNvPr>
          <p:cNvSpPr txBox="1">
            <a:spLocks/>
          </p:cNvSpPr>
          <p:nvPr/>
        </p:nvSpPr>
        <p:spPr>
          <a:xfrm>
            <a:off x="708212" y="1045088"/>
            <a:ext cx="10482952" cy="450955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2.1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Sunburst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Chart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เป็นกราฟใหม่ใน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Excel 2016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มีรูปร่างทรงกลมเหมือนดวงอาทิตย์โดยเหมาะกับการนำเสนอที่เป็นลักษณะของสัดส่วนของปริมาณ ซึ่งมีความคล้ายกับกราฟวงกลมแต่สามารถเพิ่มเรื่องของการใส่รายละเอียดเพิ่มเติมได้ในรูปแบบของ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Hierarchies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ได้ เช่น วงด้านนอกแสดงสัดส่วนยอดขายในแต่ละกลุ่ม แล้ววงในแสดงรายละเอียดในระดับสินค้าว่ายอดขายแต่ละรายการเป็นเท่าใดเพื่อให้ดูสัดส่วนในแต่ละกลุ่มสินค้าได้อีกชั้น</a:t>
            </a:r>
          </a:p>
        </p:txBody>
      </p:sp>
    </p:spTree>
    <p:extLst>
      <p:ext uri="{BB962C8B-B14F-4D97-AF65-F5344CB8AC3E}">
        <p14:creationId xmlns:p14="http://schemas.microsoft.com/office/powerpoint/2010/main" val="244601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85369-ED30-71B5-E944-7F826AAD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952C79B4-36E2-34C3-23EA-5FB320261F1D}"/>
              </a:ext>
            </a:extLst>
          </p:cNvPr>
          <p:cNvSpPr txBox="1">
            <a:spLocks/>
          </p:cNvSpPr>
          <p:nvPr/>
        </p:nvSpPr>
        <p:spPr>
          <a:xfrm>
            <a:off x="653621" y="808468"/>
            <a:ext cx="4218630" cy="90519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ตัวอย่างข้อมูล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ยอดขายสินค้าแต่ละกลุ่มสินค้าแยกเป็นแต่ละประเทศ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563B4-7798-FD57-857B-0C0BEBEF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51" y="1746094"/>
            <a:ext cx="2949388" cy="3277997"/>
          </a:xfrm>
          <a:prstGeom prst="rect">
            <a:avLst/>
          </a:prstGeom>
        </p:spPr>
      </p:pic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F3A660AD-260C-F6EE-44A1-923353816879}"/>
              </a:ext>
            </a:extLst>
          </p:cNvPr>
          <p:cNvSpPr txBox="1">
            <a:spLocks/>
          </p:cNvSpPr>
          <p:nvPr/>
        </p:nvSpPr>
        <p:spPr>
          <a:xfrm>
            <a:off x="653621" y="5228808"/>
            <a:ext cx="4218630" cy="12893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ขั้นตอนในการสร้างกราฟ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Sunburst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คลุมข้อมูลที่ต้องการ (ควรมีหัวตาราง 1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Row)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คลิกที่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Tab Insert &gt;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เลือก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Sunburst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06C47-821B-DD0A-6DC3-1540AC836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130" y="1409508"/>
            <a:ext cx="7320065" cy="49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7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F0B4F-91DC-3EDA-4347-A68D843A7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FB08A541-4DD7-FC4D-4437-D23270D4705A}"/>
              </a:ext>
            </a:extLst>
          </p:cNvPr>
          <p:cNvSpPr txBox="1">
            <a:spLocks/>
          </p:cNvSpPr>
          <p:nvPr/>
        </p:nvSpPr>
        <p:spPr>
          <a:xfrm>
            <a:off x="708213" y="1045088"/>
            <a:ext cx="3304230" cy="450955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 algn="thaiDist">
              <a:buClr>
                <a:srgbClr val="B13F9A"/>
              </a:buClr>
              <a:buNone/>
            </a:pPr>
            <a:r>
              <a:rPr lang="th-TH" sz="24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สามารถทำการปรับแต่งหน้าตา </a:t>
            </a:r>
            <a:r>
              <a:rPr lang="en-US" sz="24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Style </a:t>
            </a:r>
            <a:r>
              <a:rPr lang="th-TH" sz="24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ให้สวยงามได้ดังรูป</a:t>
            </a:r>
          </a:p>
          <a:p>
            <a:pPr marL="0" lvl="0" indent="0" algn="thaiDist">
              <a:buClr>
                <a:srgbClr val="B13F9A"/>
              </a:buClr>
              <a:buNone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ลักษณะงานที่ใช้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Sunburst</a:t>
            </a:r>
          </a:p>
          <a:p>
            <a:pPr marL="0" lvl="0" indent="0" algn="thaiDist">
              <a:buClr>
                <a:srgbClr val="B13F9A"/>
              </a:buClr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ยอดขายสินค้าในแต่ละกลุ่ม</a:t>
            </a:r>
          </a:p>
          <a:p>
            <a:pPr marL="0" lvl="0" indent="0" algn="thaiDist">
              <a:buClr>
                <a:srgbClr val="B13F9A"/>
              </a:buClr>
              <a:buNone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ยอดขายของ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Sales Team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แต่ละทีมเปรียบเทียบกัน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56002-CA8F-C3E0-CA41-2A01EBFE5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00" y="1174224"/>
            <a:ext cx="7518744" cy="45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FEBE6-8258-9E59-447D-0B1B214A9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C06A0B56-8BD0-4526-96C3-FB27AB2CAED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02814146"/>
                  </p:ext>
                </p:extLst>
              </p:nvPr>
            </p:nvGraphicFramePr>
            <p:xfrm>
              <a:off x="2224585" y="1776607"/>
              <a:ext cx="7206017" cy="41465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C06A0B56-8BD0-4526-96C3-FB27AB2CAE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4585" y="1776607"/>
                <a:ext cx="7206017" cy="414652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697E82E6-1EFF-1DC3-0583-800966EFE5A7}"/>
              </a:ext>
            </a:extLst>
          </p:cNvPr>
          <p:cNvSpPr txBox="1">
            <a:spLocks/>
          </p:cNvSpPr>
          <p:nvPr/>
        </p:nvSpPr>
        <p:spPr>
          <a:xfrm>
            <a:off x="708212" y="1045089"/>
            <a:ext cx="10346475" cy="12613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Waterfall Chart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เป็นกราฟประเภทสำหรับงานด้านการเงิน ที่จะแสดงข้อมูลที่มีค่าตั้งต้น การเปลี่ยนแปลงที่เกิดขึ้นในแต่ละช่วง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46969C-4A15-5721-4DF7-32AF02A73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B3F00FE7-9536-03FB-EC15-739E826408AB}"/>
              </a:ext>
            </a:extLst>
          </p:cNvPr>
          <p:cNvSpPr txBox="1">
            <a:spLocks/>
          </p:cNvSpPr>
          <p:nvPr/>
        </p:nvSpPr>
        <p:spPr>
          <a:xfrm>
            <a:off x="653621" y="1187355"/>
            <a:ext cx="1338952" cy="526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ตัวอย่างข้อมูล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73512F5A-8B23-7458-172B-17FAD84C5C67}"/>
              </a:ext>
            </a:extLst>
          </p:cNvPr>
          <p:cNvSpPr txBox="1">
            <a:spLocks/>
          </p:cNvSpPr>
          <p:nvPr/>
        </p:nvSpPr>
        <p:spPr>
          <a:xfrm>
            <a:off x="653621" y="5228808"/>
            <a:ext cx="4218630" cy="12893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ขั้นตอนในการสร้างกราฟ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Sunburst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คลุมข้อมูลที่ต้องการ (ควรมีหัวตาราง 1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Row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โดยให้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row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แรกเป็นค่าตั้งต้น และ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row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ที่ 2 เป็นต้นไปเป็นการเปลี่ยนแปลงที่เกิดขึ้น)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คลิกที่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Tab Insert &gt;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เลือก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Waterfall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2050" name="Picture 2" descr="กราฟ Waterfall ใน Excel 2016">
            <a:extLst>
              <a:ext uri="{FF2B5EF4-FFF2-40B4-BE49-F238E27FC236}">
                <a16:creationId xmlns:a16="http://schemas.microsoft.com/office/drawing/2014/main" id="{FA49669D-D05C-CBE1-BF5E-4A372181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51" y="1471514"/>
            <a:ext cx="6832410" cy="39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7A0B35-F52B-19E9-7B3E-0D9FF07F1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6" y="1686712"/>
            <a:ext cx="2038350" cy="34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E709C-DDE8-01E2-967A-563E0CE4A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48183B18-564F-3424-DF40-5AC98FE7EE67}"/>
              </a:ext>
            </a:extLst>
          </p:cNvPr>
          <p:cNvSpPr txBox="1">
            <a:spLocks/>
          </p:cNvSpPr>
          <p:nvPr/>
        </p:nvSpPr>
        <p:spPr>
          <a:xfrm>
            <a:off x="708212" y="1045088"/>
            <a:ext cx="11083454" cy="581291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2.3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Combo Chart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เป็นการนำเสนอ ข้อมูลในรูปแบบของกราฟ หากข้อมูลที่จะเปรียบเทียบในแต่ละ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Series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นั้นมีความแตกต่างกันเยอะ เช่น ยอดขายในหลักล้าน เทียบกับ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Margin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ที่เป็น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Percent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การนำเสนอแบบ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Cluster Column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หรือนำมา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Plot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ในแกนเดียวกัน ก็จะทำไม่ได้ หรือทำให้มองเห็นไม่ชัดถึงความสัมพันธ์ของข้อมูลนั้นๆ ดังนั้น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Combo Chart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จะช่วยให้โดยเป็นการสร้างกราฟ 2 แกน ซึ่งอาจจะเป็นกราฟประเภทเดียวกัน หรือต่างกันก็สามารถทำได้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สำหรับการนำเสนอข้อมูลที่เป็นตัวเลข เพื่อให้สื่อสารง่ายๆ วิธีการหนึ่งคือ การสร้างกราฟ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Chart)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โดยหากมีข้อมูลที่เป็นลักษณะที่ต้องการ เปรียบเทียบ 2 ข้อมูลที่มีความแตกต่างกัน เช่น ยอดขาย และ %ผลกำไร หรือ ยอดขายเทียบกับจำนวนลูกค้า เป็นต้น ซึ่งหากต้องการจะเปรียบเทียบ ยอดขาย 25,000,000 บาท เทียบกับ ผลกำไร 15% นั้น หากนำเสนอเป็น กราฟแท่ง หรือ กราฟเส้น เพียงอย่างเดียว อาจจะเกิดเหตุการณ์แบบรูป ดังต่อไปนี้ </a:t>
            </a:r>
          </a:p>
        </p:txBody>
      </p:sp>
    </p:spTree>
    <p:extLst>
      <p:ext uri="{BB962C8B-B14F-4D97-AF65-F5344CB8AC3E}">
        <p14:creationId xmlns:p14="http://schemas.microsoft.com/office/powerpoint/2010/main" val="189456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64B46C-C4FD-FF5B-1FBD-2E096F758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64C9BFAE-869C-1554-4DD9-717E56E7E7A0}"/>
              </a:ext>
            </a:extLst>
          </p:cNvPr>
          <p:cNvSpPr txBox="1">
            <a:spLocks/>
          </p:cNvSpPr>
          <p:nvPr/>
        </p:nvSpPr>
        <p:spPr>
          <a:xfrm>
            <a:off x="653621" y="3870856"/>
            <a:ext cx="3399764" cy="280289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ขั้นตอนในการสร้างกราฟ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Combo Chart 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เลือกข้อมูลที่จะใช้สร้างกราฟ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คลิกที่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Tab INSERT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 เลือก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Combo Chart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 หากเป็น 2 แกนให้เลือก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Cluster Column – Line on Secondary Axis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5. จัดรูปแบบอีกเล็กน้อยกราฟก็จะสวยงามตามที่ต้องการแล้ว</a:t>
            </a:r>
          </a:p>
        </p:txBody>
      </p:sp>
      <p:pic>
        <p:nvPicPr>
          <p:cNvPr id="4098" name="Picture 2" descr="ขั้นตอนการสร้าง Combo Chart">
            <a:extLst>
              <a:ext uri="{FF2B5EF4-FFF2-40B4-BE49-F238E27FC236}">
                <a16:creationId xmlns:a16="http://schemas.microsoft.com/office/drawing/2014/main" id="{F72EE151-A904-167B-3B21-2118B9CC3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53" y="1738679"/>
            <a:ext cx="7646727" cy="44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D69485FA-8B24-0EBF-39E1-3502469B31E2}"/>
              </a:ext>
            </a:extLst>
          </p:cNvPr>
          <p:cNvSpPr txBox="1">
            <a:spLocks/>
          </p:cNvSpPr>
          <p:nvPr/>
        </p:nvSpPr>
        <p:spPr>
          <a:xfrm>
            <a:off x="653621" y="1212375"/>
            <a:ext cx="1338952" cy="526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ตัวอย่างข้อมูล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7B051-389A-F970-788B-E9A71BC9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23" y="1738679"/>
            <a:ext cx="26289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0EBD9-0D94-4B7F-0D69-59912D69C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CC4C5512-2BA4-A635-EE44-DDB51240D512}"/>
              </a:ext>
            </a:extLst>
          </p:cNvPr>
          <p:cNvSpPr txBox="1">
            <a:spLocks/>
          </p:cNvSpPr>
          <p:nvPr/>
        </p:nvSpPr>
        <p:spPr>
          <a:xfrm>
            <a:off x="923498" y="1116940"/>
            <a:ext cx="10622508" cy="27999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กราฟแท่ง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Column Chart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และ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Bar Chart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เน้นการเปรียบเทียบโดยสามารถมีกลุ่มข้อมูลเปรียบเทียบได้มากกว่า 1 เรื่อง ตัวอย่างของงานที่จะใช้ ได้แก่ 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กราฟเปรียบเทียบยอดขายแต่ละกลุ่มสินค้า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Sales Performance by Product Category)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กราฟเปรียบเทียบจำนวนประชากรในแต่ละประเทศ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กราฟยอดขายของแต่ละแผนก ในแต่ละไตรมาส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</a:t>
            </a:r>
          </a:p>
        </p:txBody>
      </p:sp>
      <p:sp>
        <p:nvSpPr>
          <p:cNvPr id="9" name="ตัวแทนเนื้อหา 2">
            <a:extLst>
              <a:ext uri="{FF2B5EF4-FFF2-40B4-BE49-F238E27FC236}">
                <a16:creationId xmlns:a16="http://schemas.microsoft.com/office/drawing/2014/main" id="{D25E4D0A-8095-D707-C092-01A3FB49D259}"/>
              </a:ext>
            </a:extLst>
          </p:cNvPr>
          <p:cNvSpPr txBox="1">
            <a:spLocks/>
          </p:cNvSpPr>
          <p:nvPr/>
        </p:nvSpPr>
        <p:spPr>
          <a:xfrm>
            <a:off x="923498" y="3780528"/>
            <a:ext cx="10622508" cy="27999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 กราฟวงกลม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Pie Chart)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เน้น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Pie, Donut,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Treemap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, Sunburst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เน้นเปรียบเทียบสัดส่วนจากทั้งหมด ได้แก่ 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กราฟแสดง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Market Share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ของบริษัท เทียบกับตลาด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กราฟแสดงสัดส่วนยอดขายของกลุ่มสินค้าในบริษัทในแต่ละแบรนด์</a:t>
            </a:r>
          </a:p>
        </p:txBody>
      </p:sp>
    </p:spTree>
    <p:extLst>
      <p:ext uri="{BB962C8B-B14F-4D97-AF65-F5344CB8AC3E}">
        <p14:creationId xmlns:p14="http://schemas.microsoft.com/office/powerpoint/2010/main" val="1931177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43FC6-F805-41B8-C638-9D1779DA6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E0F2AD7A-42E3-F931-0AE3-3E7F1FFF1F25}"/>
              </a:ext>
            </a:extLst>
          </p:cNvPr>
          <p:cNvSpPr txBox="1">
            <a:spLocks/>
          </p:cNvSpPr>
          <p:nvPr/>
        </p:nvSpPr>
        <p:spPr>
          <a:xfrm>
            <a:off x="708212" y="1045088"/>
            <a:ext cx="10482952" cy="450955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Treemap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Chart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เป็นกราฟใหม่ใน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Excel 2016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โดยแสดงเป็นรูปสี่เหลี่ยม โดยจะมีแสดงทั้งในเรื่องของสีเดียวกันคือเป็นกลุ่มเดียวกัน และขนาดเล็ก หรือ ขนาดใหญ่ก็จะแปรเปลี่ยนไปตามตัวเลข หรือปริมาณที่วัด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9AA47-1674-5CD7-563A-38AD1DFA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452" y="2005368"/>
            <a:ext cx="8610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การสร้างวัตถุ (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Object) 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1060428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Object)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สิ่งที่เราแทรกหรือวางลงในสไลด์ เช่น รูปภาพ, รูปวาด, วิดีโอ, ไฟล์เสียง,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SmartArt,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แผนภูมิ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Chart),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รวมถึงกล่องข้อความ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Text Box)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ด้วย จะมีรายชื่ออยู่ในกรอบบานหน้าต่างส่วนที่เลือก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Selection Pane)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ด้วย ทำให้ผู้ใช้งานสามารถจัดการกับออบเจ็กต์เหล่านั้นได้อย่างง่ายขึ้น</a:t>
            </a:r>
            <a:r>
              <a:rPr lang="th-TH" sz="32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แผนภูมิ (</a:t>
            </a:r>
            <a:r>
              <a:rPr lang="en-US" sz="32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Chart)</a:t>
            </a:r>
            <a:r>
              <a:rPr lang="th-TH" sz="32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แผนภาพอย่างหนึ่งที่ทำขึ้นเพื่อใช้แสดงประกอบเรื่องให้เข้าใจเรื่องราวง่ายขึ้น</a:t>
            </a:r>
          </a:p>
        </p:txBody>
      </p:sp>
    </p:spTree>
    <p:extLst>
      <p:ext uri="{BB962C8B-B14F-4D97-AF65-F5344CB8AC3E}">
        <p14:creationId xmlns:p14="http://schemas.microsoft.com/office/powerpoint/2010/main" val="2508597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0E053-B8DC-6AB9-A7F5-18763C7F0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DCFED591-2FA8-B729-4889-F3CBEE915B15}"/>
              </a:ext>
            </a:extLst>
          </p:cNvPr>
          <p:cNvSpPr txBox="1">
            <a:spLocks/>
          </p:cNvSpPr>
          <p:nvPr/>
        </p:nvSpPr>
        <p:spPr>
          <a:xfrm>
            <a:off x="653621" y="808468"/>
            <a:ext cx="4218630" cy="90519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ตัวอย่างข้อมูล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ยอดขายสินค้าแต่ละกลุ่มสินค้าแยกเป็นแต่ละประเทศ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A119E-448A-8A87-7358-D94C347DC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51" y="1746094"/>
            <a:ext cx="2949388" cy="3277997"/>
          </a:xfrm>
          <a:prstGeom prst="rect">
            <a:avLst/>
          </a:prstGeom>
        </p:spPr>
      </p:pic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FBEFDF16-6CD2-2008-A31D-CB892253E67F}"/>
              </a:ext>
            </a:extLst>
          </p:cNvPr>
          <p:cNvSpPr txBox="1">
            <a:spLocks/>
          </p:cNvSpPr>
          <p:nvPr/>
        </p:nvSpPr>
        <p:spPr>
          <a:xfrm>
            <a:off x="653621" y="5228808"/>
            <a:ext cx="4218630" cy="12893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ขั้นตอนในการสร้างกราฟ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Treemap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Chart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คลุมข้อมูลที่ต้องการ (ควรมีหัวตาราง 1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Row)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คลิกที่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Tab Insert &gt;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เลือก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Treemap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F4501-1581-D88D-00CA-CA472B589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618" y="1746094"/>
            <a:ext cx="7334810" cy="40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AF708-0B57-6652-CDFE-6DAD6F86F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0984A73-AF4E-5F56-5910-F5B465AC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ประโยชน์ของกราฟใน 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Excel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E6A96E0-8E69-FF75-D286-20944B84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7"/>
            <a:ext cx="10417789" cy="322189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การนำเสนอด้วยกราฟ ในรูปแบบที่สวยงาม เหมาะสมกับงานจะช่วยให้การอ่านข้อมูลทำได้ง่าย รวดเร็ว และนำไปใช้ในการวิเคราะห์ วางแผนงานได้อย่างถูกต้อง แม่นยำ โดยกราฟจะเริ่มต้นจากข้อมูล การสรุปข้อมูลจะต้องถูกต้อง โดยใช้สูตร ฟังก์ชั่น หรือ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Pivot Table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เพื่อนำมาสร้างกราฟ การเลือกใช้กราฟให้ถูกต้อง เหมาะสม จะช่วยในการนำเสนอทำได้อย่างดี และมีประโยชน์อย่างมากในการทำงานในหน่วยงานภาครัฐและเอกชน</a:t>
            </a:r>
          </a:p>
        </p:txBody>
      </p:sp>
    </p:spTree>
    <p:extLst>
      <p:ext uri="{BB962C8B-B14F-4D97-AF65-F5344CB8AC3E}">
        <p14:creationId xmlns:p14="http://schemas.microsoft.com/office/powerpoint/2010/main" val="1769550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FC3E4-9569-11DC-E6BD-802955F79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67E9F6-E826-2E06-D7E7-0E24DCD0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Excel </a:t>
            </a:r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กับ แผนภูมิ (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Chart)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5E0CB2-52E6-FD32-3A34-2251D2F7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1060428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Excel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มีความสามารถในการกราฟได้อย่างง่ายดาย มีกราฟหลากหลายให้เลือก โดยในแต่ละ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Version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มีความสามารถที่เพิ่มขึ้นมาเรื่อย ๆ ทั้งความสามารถและรูปแบบให้เลือกใช้งาน เช่น กราฟประเภทแผนที่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Map)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ที่มีใน เวอร์ชั่น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Microsoft 365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กราฟประเภท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Tree map, Sunburst, Waterfall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ที่เพิ่งมีในเวอร์ชั่น 2016 </a:t>
            </a:r>
          </a:p>
        </p:txBody>
      </p:sp>
    </p:spTree>
    <p:extLst>
      <p:ext uri="{BB962C8B-B14F-4D97-AF65-F5344CB8AC3E}">
        <p14:creationId xmlns:p14="http://schemas.microsoft.com/office/powerpoint/2010/main" val="34772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FC3E4-9569-11DC-E6BD-802955F79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67E9F6-E826-2E06-D7E7-0E24DCD0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ขั้นตอนในการสร้างกราฟใน 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Excel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5E0CB2-52E6-FD32-3A34-2251D2F7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1060428" cy="4631727"/>
          </a:xfrm>
        </p:spPr>
        <p:txBody>
          <a:bodyPr>
            <a:normAutofit fontScale="85000" lnSpcReduction="20000"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การเตรียมข้อมูลให้พร้อมสร้างกราฟ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ในขั้นตอนนี้หากข้อมูลเราจะต้องสรุปเองจำเป็นต้องใช้สูตร ได้แก่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SUM, AVERAGE, COUNT, COUNTA, SUMIFS, COUNTIFS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ใช้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Pivot Table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เพื่อสรุปข้อมูลให้ถูกต้องพร้อมในการนำมาสร้างกราฟ ดูได้ที่ บทความแนะนำ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Pivot Table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 </a:t>
            </a:r>
          </a:p>
          <a:p>
            <a:pPr marL="0" lvl="0" indent="0" algn="thaiDist">
              <a:buNone/>
            </a:pPr>
            <a:r>
              <a:rPr lang="en-US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th-TH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เลือกประเภทกราฟให้เหมาะสมกับงาน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กราฟแต่ละประเภทจะเหมาะสำหรับงานคนละแบบไม่เหมือนกัน เรามีความจำเป็นจะต้องเลือกกราฟที่เหมาะสมกับงาน เช่น หากดูแนวโน้มของข้อมูล ในแต่ละช่วงเวลา ควรเลือกเป็นกราฟเส้น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Line Chart)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หากจะดูแนวสัดส่วนว่าข้อมูลกลุ่มนี้มีมูลค่าเทียบกับทั้งหมดเป็นอย่างไร ควรเลือกราฟวงกลม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Pie Chart)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สามารถอ่านการเลือกกราฟ หรือ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Visualization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ให้เหมาะกับงานที่ บทความ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Visualization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Desktop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เป็นเทคโนโลยีที่น่าสนใจ ใครสนใจลองอ่านในบทความนี้ได้ครับ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Desktop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คืออะไร 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ปรับแต่งให้กราฟเรียบง่าย ชัดเจน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กราฟหรือแผนภูมิที่ถูกสร้างมาด้วย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Microsoft Excel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นั้นมักจะมาพร้อมกับความซับซ้อน ยังไม่เหมาะในการนำไปใช้ในการนำเสนอ เช่น ตัวที่แกนของกราฟมีเลข 0 เยอะมาก ควรจะนำเสนอเป็น กี่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กี่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K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แทน หรือ บางครั้งเส้นของกราฟถี่เกินไปควรสร้างให้เรียบง่าย ด้วยหลักการ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Make IT Simple Ease to Understand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ความท้าทายที่ตามมาคือการสร้างกราฟให้อ่านได้ง่าย ชัดเจน สามารถเข้าใจสิ่งที่ต้องการสื่อโดยใช้เวลาไม่เกิน 9 วินาที </a:t>
            </a:r>
          </a:p>
        </p:txBody>
      </p:sp>
    </p:spTree>
    <p:extLst>
      <p:ext uri="{BB962C8B-B14F-4D97-AF65-F5344CB8AC3E}">
        <p14:creationId xmlns:p14="http://schemas.microsoft.com/office/powerpoint/2010/main" val="21016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FC3E4-9569-11DC-E6BD-802955F79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67E9F6-E826-2E06-D7E7-0E24DCD0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การเลือกกราฟให้เหมาะสมกับประเภทงาน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5E0CB2-52E6-FD32-3A34-2251D2F7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7"/>
            <a:ext cx="11017622" cy="140272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ในกราฟหรือแผนภูมิใน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มีมากมายหลายประเภทมาก เรามีความจำเป็นที่จะต้องเลือกให้เหมาะกับงาน กราฟบางแบบอาจจะดูสวยแต่ไม่สามารถนำไปใช้งานต่อได้ หรือยากต่อความเข้าใจ หรืออาจจะซับซ้อน ใช้เวลาในการอ่านและทำความเข้าใจได้ยาก </a:t>
            </a:r>
          </a:p>
        </p:txBody>
      </p:sp>
      <p:pic>
        <p:nvPicPr>
          <p:cNvPr id="2050" name="Picture 2" descr="กี่ยอดขายรายจังหวัดที่เป็นกราฟวงกลม แต่ไม่ได้จัดกลุ่มก็จะทำให้ดูเข้าใจยากเมื่อเทียบกับอีกกราฟหนึ่งที่แยกจังหวัดที่มีรายได้ไม่มาก มารวมกับแล้วเรียกว่า Other">
            <a:extLst>
              <a:ext uri="{FF2B5EF4-FFF2-40B4-BE49-F238E27FC236}">
                <a16:creationId xmlns:a16="http://schemas.microsoft.com/office/drawing/2014/main" id="{2EB93841-2346-423A-A25F-EB7ECD78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29" y="2510119"/>
            <a:ext cx="7433983" cy="40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4C5290-53B9-4DE9-80EA-D31BD4DDDCEC}"/>
              </a:ext>
            </a:extLst>
          </p:cNvPr>
          <p:cNvSpPr/>
          <p:nvPr/>
        </p:nvSpPr>
        <p:spPr>
          <a:xfrm>
            <a:off x="609600" y="2617257"/>
            <a:ext cx="2832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กราฟด้านซ้ายเป็นกราฟที่สร้างจาก 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Excel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เพื่อเปรียบเทียบยอดขายสินค้าในแต่ละจังหวัด ซึ่งดูซับซ้อนมาก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ๆ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B663D-19E2-4F74-8E4C-5D4884E98570}"/>
              </a:ext>
            </a:extLst>
          </p:cNvPr>
          <p:cNvSpPr/>
          <p:nvPr/>
        </p:nvSpPr>
        <p:spPr>
          <a:xfrm>
            <a:off x="8229600" y="2617257"/>
            <a:ext cx="339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กราฟด้านขวา เป็นกราฟที่เรียบง่าย มีการจัดกลุ่มข้อมูล และมีการเน้นในกราฟที่ต้องการจะนำเสนอด้วย</a:t>
            </a:r>
          </a:p>
        </p:txBody>
      </p:sp>
    </p:spTree>
    <p:extLst>
      <p:ext uri="{BB962C8B-B14F-4D97-AF65-F5344CB8AC3E}">
        <p14:creationId xmlns:p14="http://schemas.microsoft.com/office/powerpoint/2010/main" val="337216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FC3E4-9569-11DC-E6BD-802955F79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67E9F6-E826-2E06-D7E7-0E24DCD0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การสร้างกราฟใน 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Excel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9DF02-2A2E-4B00-9ECB-A74FA5B1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18" y="2294965"/>
            <a:ext cx="7019624" cy="4242995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5E0CB2-52E6-FD32-3A34-2251D2F7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7"/>
            <a:ext cx="11017622" cy="1402724"/>
          </a:xfrm>
        </p:spPr>
        <p:txBody>
          <a:bodyPr>
            <a:normAutofit fontScale="85000" lnSpcReduction="20000"/>
          </a:bodyPr>
          <a:lstStyle/>
          <a:p>
            <a:pPr marL="0" lvl="0" indent="0" algn="thaiDist">
              <a:buNone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ขั้นตอนการสร้างกราฟด้วย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Microsoft Excel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ทำได้โดยมีขั้นตอนดังนี้</a:t>
            </a:r>
          </a:p>
          <a:p>
            <a:pPr marL="0" lvl="0" indent="0" algn="thaiDist">
              <a:buNone/>
            </a:pP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เลือกข้อมูลที่ต้องการ (แนะนำว่าให้คลุมหัวตารางด้วย)</a:t>
            </a:r>
          </a:p>
          <a:p>
            <a:pPr marL="0" lvl="0" indent="0" algn="thaiDist">
              <a:buNone/>
            </a:pP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คลิกที่ป้าย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Insert</a:t>
            </a:r>
          </a:p>
          <a:p>
            <a:pPr marL="0" lvl="0" indent="0" algn="thaiDist">
              <a:buNone/>
            </a:pP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เลือกกราฟที่ต้องการ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158612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C1119-18C2-875C-1457-BBD4A676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61AD19-C6C3-1F51-0D50-4419D68D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ส่วนประกอบต่าง ๆ ของกราฟใน 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Excel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57093B-DEEE-BFDA-47EE-F6FACA89B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20" y="1669860"/>
            <a:ext cx="93630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0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7D736-5E0E-9833-DCB7-1F6ADDBB5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3C099B0B-ADF1-8D3D-F3B6-890D5C9F5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036211"/>
            <a:ext cx="11017622" cy="140272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โดยเมื่อเราคลิกเลือกกราฟ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จะมีปุ่ม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Chart Element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เพื่อต้องการเพิ่มส่วนประกอบเข้ามาในกราฟ,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Chart Style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เพื่อปรับรูปแบบและสีการในการแสดงผล,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Filter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เพื่อกรองเฉพาะแสดงข้อมูลที่ต้องการ ดังนั้นข้อมูลที่เราเตรียมไว้ให้เตรียมให้ครบ แต่จะใช้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Filter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เพื่อแสดงเฉพาะรายการที่ต้องการ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EB06-EB1E-0DBB-5963-5D0E1192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905000"/>
            <a:ext cx="77438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3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FC3E4-9569-11DC-E6BD-802955F79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67E9F6-E826-2E06-D7E7-0E24DCD0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ประเภทของกราฟใน 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Excel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5E0CB2-52E6-FD32-3A34-2251D2F7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7"/>
            <a:ext cx="4966445" cy="140272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20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Excel </a:t>
            </a:r>
            <a:r>
              <a:rPr lang="th-TH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 กราฟ หรือ แผนภูมิให้เลิอกมากมายและยังสามารถนำข้อมูลที่เราใช้มาแนะนำกราฟที่จะใช้ได้อีก ที่เรียกว่า </a:t>
            </a:r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Recommended Charts </a:t>
            </a:r>
            <a:r>
              <a:rPr lang="th-TH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ที่มาใน </a:t>
            </a:r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 </a:t>
            </a:r>
            <a:r>
              <a:rPr lang="th-TH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เวอร์ชั่น 2013 เป็นต้นไป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61F45614-63D5-4C06-B76D-AC518F3B7D97}"/>
              </a:ext>
            </a:extLst>
          </p:cNvPr>
          <p:cNvSpPr txBox="1">
            <a:spLocks/>
          </p:cNvSpPr>
          <p:nvPr/>
        </p:nvSpPr>
        <p:spPr>
          <a:xfrm>
            <a:off x="609600" y="2631841"/>
            <a:ext cx="4966447" cy="2406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None/>
            </a:pPr>
            <a:r>
              <a:rPr lang="th-TH" sz="24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en-US" sz="24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Recommended Charts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จะเป็นการนำเอาข้อมูลที่เราเลือก มาสร้างเป็นกราฟ ที่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จะแนะนำว่าสามารถเลือกเป็นกราฟประเภทใดได้บ้าง</a:t>
            </a:r>
          </a:p>
          <a:p>
            <a:pPr marL="0" indent="0" algn="thaiDist">
              <a:buNone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</p:txBody>
      </p:sp>
      <p:pic>
        <p:nvPicPr>
          <p:cNvPr id="3074" name="Picture 2" descr="Recommended Chart เป็นความสามารถของ Excel ที่จะดูความสัมพันธ์ของข้อมูลที่เลือกเพื่อแนะนำกราฟที่สามารถนำมาใช้ในการนำเสนอได้">
            <a:extLst>
              <a:ext uri="{FF2B5EF4-FFF2-40B4-BE49-F238E27FC236}">
                <a16:creationId xmlns:a16="http://schemas.microsoft.com/office/drawing/2014/main" id="{3947B143-78F9-42C8-84DA-5D381082B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69" y="1768183"/>
            <a:ext cx="5091953" cy="47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32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3437</TotalTime>
  <Words>1595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SP SUAN DUSIT</vt:lpstr>
      <vt:lpstr>Trebuchet MS</vt:lpstr>
      <vt:lpstr>Wingdings</vt:lpstr>
      <vt:lpstr>Wingdings 2</vt:lpstr>
      <vt:lpstr>Opulent</vt:lpstr>
      <vt:lpstr>บทที่ 4  การสร้างวัตถุ (Object) และแผนภูมิ (Chart) ในการนำเสนอข้อมูล </vt:lpstr>
      <vt:lpstr>การสร้างวัตถุ (Object) </vt:lpstr>
      <vt:lpstr>Microsoft Excel กับ แผนภูมิ (Chart)</vt:lpstr>
      <vt:lpstr>ขั้นตอนในการสร้างกราฟใน Excel</vt:lpstr>
      <vt:lpstr>การเลือกกราฟให้เหมาะสมกับประเภทงาน</vt:lpstr>
      <vt:lpstr>การสร้างกราฟใน Excel</vt:lpstr>
      <vt:lpstr>ส่วนประกอบต่าง ๆ ของกราฟใน Excel</vt:lpstr>
      <vt:lpstr>PowerPoint Presentation</vt:lpstr>
      <vt:lpstr>ประเภทของกราฟใน Excel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ประโยชน์ของกราฟใน Microsoft Excel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Chantharamalee Atiwitch (chantati)</cp:lastModifiedBy>
  <cp:revision>357</cp:revision>
  <dcterms:created xsi:type="dcterms:W3CDTF">2020-08-10T02:59:24Z</dcterms:created>
  <dcterms:modified xsi:type="dcterms:W3CDTF">2024-12-13T04:26:28Z</dcterms:modified>
</cp:coreProperties>
</file>